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9" r:id="rId3"/>
    <p:sldId id="285" r:id="rId4"/>
    <p:sldId id="281" r:id="rId5"/>
    <p:sldId id="282" r:id="rId6"/>
    <p:sldId id="283" r:id="rId7"/>
    <p:sldId id="28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7780.htm#art581v" TargetMode="External"/><Relationship Id="rId2" Type="http://schemas.openxmlformats.org/officeDocument/2006/relationships/hyperlink" Target="http://www.planalto.gov.br/ccivil_03/_Ato2007-2010/2008/Lei/L11689.htm#art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lanalto.gov.br/ccivil_03/_Ato2007-2010/2008/Lei/L11689.htm#art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EM SENTIDO ESTRITO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Art</a:t>
            </a:r>
            <a:r>
              <a:rPr lang="pt-BR" dirty="0"/>
              <a:t>. 581.  Caberá recurso, no sentido estrito, da decisão, despacho ou sentença: </a:t>
            </a:r>
          </a:p>
          <a:p>
            <a:endParaRPr lang="pt-BR" dirty="0" smtClean="0"/>
          </a:p>
          <a:p>
            <a:r>
              <a:rPr lang="pt-BR" dirty="0" smtClean="0"/>
              <a:t>I</a:t>
            </a:r>
            <a:r>
              <a:rPr lang="pt-BR" dirty="0"/>
              <a:t> - que não receber a denúncia ou a queixa;</a:t>
            </a:r>
          </a:p>
          <a:p>
            <a:r>
              <a:rPr lang="pt-BR" dirty="0" smtClean="0"/>
              <a:t>II</a:t>
            </a:r>
            <a:r>
              <a:rPr lang="pt-BR" dirty="0"/>
              <a:t> - que concluir pela incompetência do juízo; </a:t>
            </a:r>
          </a:p>
          <a:p>
            <a:r>
              <a:rPr lang="pt-BR" dirty="0" smtClean="0"/>
              <a:t>III</a:t>
            </a:r>
            <a:r>
              <a:rPr lang="pt-BR" dirty="0"/>
              <a:t> - que julgar procedentes as exceções, salvo a de suspeição; </a:t>
            </a:r>
          </a:p>
          <a:p>
            <a:r>
              <a:rPr lang="pt-BR" dirty="0" smtClean="0"/>
              <a:t>IV </a:t>
            </a:r>
            <a:r>
              <a:rPr lang="pt-BR" dirty="0"/>
              <a:t>– que pronunciar o réu; </a:t>
            </a:r>
            <a:r>
              <a:rPr lang="pt-BR" dirty="0">
                <a:hlinkClick r:id="rId2"/>
              </a:rPr>
              <a:t>(Redação dada pela Lei nº 11.689, de 2008)</a:t>
            </a:r>
            <a:endParaRPr lang="pt-BR" dirty="0"/>
          </a:p>
          <a:p>
            <a:r>
              <a:rPr lang="pt-BR" dirty="0" smtClean="0"/>
              <a:t>V </a:t>
            </a:r>
            <a:r>
              <a:rPr lang="pt-BR" dirty="0"/>
              <a:t>- que conceder, negar, arbitrar, cassar ou julgar inidônea a fiança, indeferir requerimento de prisão preventiva ou revogá-la, conceder liberdade provisória ou relaxar a prisão em flagrante; </a:t>
            </a:r>
            <a:r>
              <a:rPr lang="pt-BR" dirty="0">
                <a:hlinkClick r:id="rId3"/>
              </a:rPr>
              <a:t>(Redação dada pela Lei nº 7.780, de 22.6.1989)</a:t>
            </a:r>
            <a:endParaRPr lang="pt-BR" dirty="0"/>
          </a:p>
          <a:p>
            <a:r>
              <a:rPr lang="pt-BR" dirty="0" smtClean="0"/>
              <a:t>VI</a:t>
            </a:r>
            <a:r>
              <a:rPr lang="pt-BR" dirty="0"/>
              <a:t> - </a:t>
            </a:r>
            <a:r>
              <a:rPr lang="pt-BR" dirty="0">
                <a:hlinkClick r:id="rId4"/>
              </a:rPr>
              <a:t>(Revogado pela Lei nº 11.689, de 2008)</a:t>
            </a:r>
            <a:endParaRPr lang="pt-BR" dirty="0"/>
          </a:p>
          <a:p>
            <a:r>
              <a:rPr lang="pt-BR" dirty="0" smtClean="0"/>
              <a:t>VII</a:t>
            </a:r>
            <a:r>
              <a:rPr lang="pt-BR" dirty="0"/>
              <a:t> - que julgar quebrada a fiança ou perdido o seu valor;</a:t>
            </a:r>
          </a:p>
          <a:p>
            <a:r>
              <a:rPr lang="pt-BR" dirty="0" smtClean="0"/>
              <a:t>VIII</a:t>
            </a:r>
            <a:r>
              <a:rPr lang="pt-BR" dirty="0"/>
              <a:t> - que decretar a prescrição ou julgar, por outro modo, extinta a punibilidade; </a:t>
            </a:r>
          </a:p>
        </p:txBody>
      </p:sp>
    </p:spTree>
    <p:extLst>
      <p:ext uri="{BB962C8B-B14F-4D97-AF65-F5344CB8AC3E}">
        <p14:creationId xmlns:p14="http://schemas.microsoft.com/office/powerpoint/2010/main" val="422706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EM SENTIDO ESTRITO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Art</a:t>
            </a:r>
            <a:r>
              <a:rPr lang="pt-BR" dirty="0"/>
              <a:t>. 581.  Caberá recurso, no sentido estrito, da decisão, despacho ou sentença: </a:t>
            </a:r>
          </a:p>
          <a:p>
            <a:endParaRPr lang="pt-BR" dirty="0" smtClean="0"/>
          </a:p>
          <a:p>
            <a:r>
              <a:rPr lang="pt-BR" dirty="0" smtClean="0"/>
              <a:t>IX</a:t>
            </a:r>
            <a:r>
              <a:rPr lang="pt-BR" dirty="0"/>
              <a:t> - que indeferir o pedido de reconhecimento da prescrição ou de outra causa extintiva da punibilidade;</a:t>
            </a:r>
          </a:p>
          <a:p>
            <a:r>
              <a:rPr lang="pt-BR" dirty="0" smtClean="0"/>
              <a:t>X</a:t>
            </a:r>
            <a:r>
              <a:rPr lang="pt-BR" dirty="0"/>
              <a:t> - que conceder ou negar a ordem de </a:t>
            </a:r>
            <a:r>
              <a:rPr lang="pt-BR" b="1" dirty="0"/>
              <a:t>habeas corpus</a:t>
            </a:r>
            <a:r>
              <a:rPr lang="pt-BR" dirty="0"/>
              <a:t>;</a:t>
            </a:r>
          </a:p>
          <a:p>
            <a:r>
              <a:rPr lang="pt-BR" dirty="0" smtClean="0"/>
              <a:t>XIII</a:t>
            </a:r>
            <a:r>
              <a:rPr lang="pt-BR" dirty="0"/>
              <a:t> - que anular o processo da instrução criminal, no todo ou em parte;</a:t>
            </a:r>
          </a:p>
          <a:p>
            <a:r>
              <a:rPr lang="pt-BR" dirty="0"/>
              <a:t>XIV - que incluir jurado na lista geral ou desta o excluir;</a:t>
            </a:r>
          </a:p>
          <a:p>
            <a:r>
              <a:rPr lang="pt-BR" dirty="0"/>
              <a:t>XV - que denegar a apelação ou a julgar deserta;</a:t>
            </a:r>
          </a:p>
          <a:p>
            <a:r>
              <a:rPr lang="pt-BR" dirty="0"/>
              <a:t>XVI - que ordenar a suspensão do processo, em virtude de questão prejudicial</a:t>
            </a:r>
            <a:r>
              <a:rPr lang="pt-BR" dirty="0" smtClean="0"/>
              <a:t>;</a:t>
            </a:r>
          </a:p>
          <a:p>
            <a:r>
              <a:rPr lang="pt-BR" dirty="0"/>
              <a:t>XVIII - que decidir o incidente de falsidade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217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EM SENTIDO ESTRITO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Art</a:t>
            </a:r>
            <a:r>
              <a:rPr lang="pt-BR" dirty="0"/>
              <a:t>. 581.  Caberá recurso, no sentido estrito, da decisão, despacho ou sentença: </a:t>
            </a:r>
          </a:p>
          <a:p>
            <a:r>
              <a:rPr lang="pt-BR" strike="sngStrike" dirty="0"/>
              <a:t>XI - que conceder, negar ou revogar a suspensão condicional da pena;</a:t>
            </a:r>
          </a:p>
          <a:p>
            <a:r>
              <a:rPr lang="pt-BR" strike="sngStrike" dirty="0"/>
              <a:t>XII - que conceder, negar ou revogar livramento condicional</a:t>
            </a:r>
            <a:r>
              <a:rPr lang="pt-BR" strike="sngStrike" dirty="0" smtClean="0"/>
              <a:t>;</a:t>
            </a:r>
            <a:endParaRPr lang="pt-BR" strike="sngStrike" dirty="0" smtClean="0"/>
          </a:p>
          <a:p>
            <a:r>
              <a:rPr lang="pt-BR" strike="sngStrike" dirty="0" smtClean="0"/>
              <a:t>XVII</a:t>
            </a:r>
            <a:r>
              <a:rPr lang="pt-BR" strike="sngStrike" dirty="0"/>
              <a:t> - que decidir sobre a unificação de penas;</a:t>
            </a:r>
          </a:p>
          <a:p>
            <a:r>
              <a:rPr lang="pt-BR" strike="sngStrike" dirty="0" smtClean="0"/>
              <a:t>XIX</a:t>
            </a:r>
            <a:r>
              <a:rPr lang="pt-BR" strike="sngStrike" dirty="0"/>
              <a:t> - que decretar medida de segurança, depois de transitar a sentença em julgado; </a:t>
            </a:r>
          </a:p>
          <a:p>
            <a:r>
              <a:rPr lang="pt-BR" strike="sngStrike" dirty="0" smtClean="0"/>
              <a:t>XX</a:t>
            </a:r>
            <a:r>
              <a:rPr lang="pt-BR" strike="sngStrike" dirty="0"/>
              <a:t> - que impuser medida de segurança por transgressão de outra;</a:t>
            </a:r>
          </a:p>
          <a:p>
            <a:r>
              <a:rPr lang="pt-BR" strike="sngStrike" dirty="0" smtClean="0"/>
              <a:t>XXI</a:t>
            </a:r>
            <a:r>
              <a:rPr lang="pt-BR" strike="sngStrike" dirty="0"/>
              <a:t> - que mantiver ou substituir a medida de segurança, nos casos do art. 774;</a:t>
            </a:r>
          </a:p>
          <a:p>
            <a:r>
              <a:rPr lang="pt-BR" strike="sngStrike" dirty="0" smtClean="0"/>
              <a:t>XXII</a:t>
            </a:r>
            <a:r>
              <a:rPr lang="pt-BR" strike="sngStrike" dirty="0"/>
              <a:t> - que revogar a medida de segurança;</a:t>
            </a:r>
          </a:p>
          <a:p>
            <a:r>
              <a:rPr lang="pt-BR" strike="sngStrike" dirty="0" smtClean="0"/>
              <a:t>XXIII</a:t>
            </a:r>
            <a:r>
              <a:rPr lang="pt-BR" strike="sngStrike" dirty="0"/>
              <a:t> - que deixar de revogar a medida de segurança, nos casos em que a lei admita a revogação;</a:t>
            </a:r>
          </a:p>
          <a:p>
            <a:r>
              <a:rPr lang="pt-BR" strike="sngStrike" dirty="0" smtClean="0"/>
              <a:t>XXIV</a:t>
            </a:r>
            <a:r>
              <a:rPr lang="pt-BR" strike="sngStrike" dirty="0"/>
              <a:t> - que converter a multa em detenção ou em prisão simples</a:t>
            </a:r>
            <a:r>
              <a:rPr lang="pt-BR" strike="sngStrike" dirty="0" smtClean="0"/>
              <a:t>.</a:t>
            </a:r>
            <a:endParaRPr lang="pt-BR" b="1" strike="sngStrike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2909633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EM SENTIDO ESTRITO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PRAZO INTERPOSIÇÃO: ARTIGO 586, CPP</a:t>
            </a:r>
          </a:p>
          <a:p>
            <a:r>
              <a:rPr lang="pt-BR" b="1" dirty="0" smtClean="0"/>
              <a:t>5 DIAS EM REGRA </a:t>
            </a:r>
          </a:p>
          <a:p>
            <a:r>
              <a:rPr lang="pt-BR" b="1" dirty="0" smtClean="0"/>
              <a:t>20 DIAS: LISTA GERAL DE JURADOS</a:t>
            </a:r>
            <a:endParaRPr lang="pt-BR" b="1" dirty="0"/>
          </a:p>
          <a:p>
            <a:endParaRPr lang="pt-BR" b="1" dirty="0" smtClean="0"/>
          </a:p>
          <a:p>
            <a:r>
              <a:rPr lang="pt-BR" b="1" dirty="0" smtClean="0"/>
              <a:t>PRAZO RAZÕES: ARTIGO 588, CPP</a:t>
            </a:r>
          </a:p>
          <a:p>
            <a:r>
              <a:rPr lang="pt-BR" b="1" dirty="0" smtClean="0"/>
              <a:t>2 DIAS</a:t>
            </a:r>
            <a:endParaRPr lang="pt-BR" b="1" dirty="0"/>
          </a:p>
          <a:p>
            <a:pPr marL="0" indent="0">
              <a:buNone/>
            </a:pP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2031017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EM SENTIDO ESTRITO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300" b="1" dirty="0" smtClean="0"/>
              <a:t>RETRATAÇÃO: </a:t>
            </a:r>
          </a:p>
          <a:p>
            <a:endParaRPr lang="pt-BR" sz="2300" b="1" dirty="0"/>
          </a:p>
          <a:p>
            <a:pPr algn="just"/>
            <a:r>
              <a:rPr lang="pt-BR" sz="2300" b="1" dirty="0"/>
              <a:t>Art. 589.  Com a resposta do recorrido ou sem ela, será o recurso concluso ao juiz, que, dentro de dois dias, reformará ou sustentará o seu despacho, mandando instruir o recurso com os traslados que </a:t>
            </a:r>
            <a:r>
              <a:rPr lang="pt-BR" sz="2300" b="1" dirty="0" err="1"/>
              <a:t>Ihe</a:t>
            </a:r>
            <a:r>
              <a:rPr lang="pt-BR" sz="2300" b="1" dirty="0"/>
              <a:t> parecerem necessários.</a:t>
            </a:r>
          </a:p>
          <a:p>
            <a:endParaRPr lang="pt-BR" sz="2300" b="1" dirty="0" smtClean="0"/>
          </a:p>
          <a:p>
            <a:pPr algn="just"/>
            <a:r>
              <a:rPr lang="pt-BR" sz="2300" b="1" dirty="0" smtClean="0"/>
              <a:t>Parágrafo </a:t>
            </a:r>
            <a:r>
              <a:rPr lang="pt-BR" sz="2300" b="1" dirty="0"/>
              <a:t>único.  Se o juiz reformar o despacho recorrido, a parte contrária, por simples petição, poderá recorrer da nova decisão, se couber recurso, não sendo mais lícito ao juiz modificá-la. Neste caso, independentemente de novos arrazoados, subirá o recurso nos próprios autos ou em traslado</a:t>
            </a:r>
            <a:r>
              <a:rPr lang="pt-BR" sz="23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771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EM SENTIDO ESTRITO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300" b="1" dirty="0" smtClean="0"/>
              <a:t>PROCESSAMENTO</a:t>
            </a:r>
          </a:p>
          <a:p>
            <a:endParaRPr lang="pt-BR" sz="2300" b="1" dirty="0"/>
          </a:p>
          <a:p>
            <a:pPr algn="just"/>
            <a:r>
              <a:rPr lang="pt-BR" sz="2400" b="1" dirty="0"/>
              <a:t>Art. 583.  Subirão nos próprios autos os recursos:</a:t>
            </a:r>
          </a:p>
          <a:p>
            <a:pPr algn="just"/>
            <a:r>
              <a:rPr lang="pt-BR" sz="2400" b="1" dirty="0" smtClean="0"/>
              <a:t>I</a:t>
            </a:r>
            <a:r>
              <a:rPr lang="pt-BR" sz="2400" b="1" dirty="0"/>
              <a:t> - quando interpostos de oficio;</a:t>
            </a:r>
          </a:p>
          <a:p>
            <a:pPr algn="just"/>
            <a:r>
              <a:rPr lang="pt-BR" sz="2400" b="1" dirty="0" smtClean="0"/>
              <a:t>II</a:t>
            </a:r>
            <a:r>
              <a:rPr lang="pt-BR" sz="2400" b="1" dirty="0"/>
              <a:t> - nos casos do art. 581, I, III, IV, VI, VIII e X;</a:t>
            </a:r>
          </a:p>
          <a:p>
            <a:pPr algn="just"/>
            <a:r>
              <a:rPr lang="pt-BR" sz="2400" b="1" dirty="0" smtClean="0"/>
              <a:t>III</a:t>
            </a:r>
            <a:r>
              <a:rPr lang="pt-BR" sz="2400" b="1" dirty="0"/>
              <a:t> - quando o recurso não prejudicar o andamento do processo.</a:t>
            </a:r>
          </a:p>
          <a:p>
            <a:pPr algn="just"/>
            <a:r>
              <a:rPr lang="pt-BR" sz="2400" b="1" dirty="0" smtClean="0"/>
              <a:t>Parágrafo </a:t>
            </a:r>
            <a:r>
              <a:rPr lang="pt-BR" sz="2400" b="1" dirty="0"/>
              <a:t>único.  O recurso da pronúncia subirá em traslado, quando, havendo dois ou mais réus, qualquer deles se conformar com a decisão ou todos não tiverem sido ainda intimados da pronúncia.</a:t>
            </a:r>
          </a:p>
        </p:txBody>
      </p:sp>
    </p:spTree>
    <p:extLst>
      <p:ext uri="{BB962C8B-B14F-4D97-AF65-F5344CB8AC3E}">
        <p14:creationId xmlns:p14="http://schemas.microsoft.com/office/powerpoint/2010/main" val="2724625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EM SENTIDO ESTRITO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000" b="1" dirty="0" smtClean="0"/>
              <a:t>EFEITOS:</a:t>
            </a:r>
          </a:p>
          <a:p>
            <a:endParaRPr lang="pt-BR" sz="3000" b="1" dirty="0"/>
          </a:p>
          <a:p>
            <a:pPr algn="just"/>
            <a:r>
              <a:rPr lang="pt-BR" sz="3000" b="1" dirty="0" smtClean="0"/>
              <a:t>DEVOLUTIVO</a:t>
            </a:r>
          </a:p>
          <a:p>
            <a:pPr algn="just"/>
            <a:endParaRPr lang="pt-BR" sz="3000" b="1" dirty="0"/>
          </a:p>
          <a:p>
            <a:pPr algn="just"/>
            <a:r>
              <a:rPr lang="pt-BR" sz="3000" b="1" dirty="0" smtClean="0"/>
              <a:t>REGRESSIVO</a:t>
            </a:r>
          </a:p>
          <a:p>
            <a:pPr algn="just"/>
            <a:endParaRPr lang="pt-BR" sz="3000" b="1" dirty="0"/>
          </a:p>
          <a:p>
            <a:pPr algn="just"/>
            <a:r>
              <a:rPr lang="pt-BR" sz="3000" b="1" dirty="0" smtClean="0"/>
              <a:t>SUSPENSIVO EM ALGUMAS HIPÓTESES (ARTIGO 584, CPP)</a:t>
            </a:r>
            <a:endParaRPr lang="pt-BR" sz="3000" b="1" dirty="0"/>
          </a:p>
        </p:txBody>
      </p:sp>
    </p:spTree>
    <p:extLst>
      <p:ext uri="{BB962C8B-B14F-4D97-AF65-F5344CB8AC3E}">
        <p14:creationId xmlns:p14="http://schemas.microsoft.com/office/powerpoint/2010/main" val="3156777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</TotalTime>
  <Words>82</Words>
  <Application>Microsoft Office PowerPoint</Application>
  <PresentationFormat>Apresentação na tela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RECURSO EM SENTIDO ESTRITO</vt:lpstr>
      <vt:lpstr>RECURSO EM SENTIDO ESTRITO</vt:lpstr>
      <vt:lpstr>RECURSO EM SENTIDO ESTRITO</vt:lpstr>
      <vt:lpstr>RECURSO EM SENTIDO ESTRITO</vt:lpstr>
      <vt:lpstr>RECURSO EM SENTIDO ESTRITO</vt:lpstr>
      <vt:lpstr>RECURSO EM SENTIDO ESTRITO</vt:lpstr>
      <vt:lpstr>RECURSO EM SENTIDO ESTRITO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190</cp:revision>
  <dcterms:created xsi:type="dcterms:W3CDTF">2011-11-03T21:25:24Z</dcterms:created>
  <dcterms:modified xsi:type="dcterms:W3CDTF">2013-08-15T20:42:53Z</dcterms:modified>
</cp:coreProperties>
</file>